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AGENTES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</c:dPt>
          <c:dPt>
            <c:idx val="4"/>
            <c:bubble3D val="0"/>
            <c:spPr>
              <a:solidFill>
                <a:srgbClr val="FF0000"/>
              </a:solidFill>
            </c:spPr>
          </c:dPt>
          <c:dPt>
            <c:idx val="5"/>
            <c:bubble3D val="0"/>
          </c:dPt>
          <c:dPt>
            <c:idx val="6"/>
            <c:bubble3D val="0"/>
            <c:spPr>
              <a:ln>
                <a:solidFill>
                  <a:schemeClr val="tx1"/>
                </a:solidFill>
              </a:ln>
            </c:spPr>
          </c:dPt>
          <c:dPt>
            <c:idx val="7"/>
            <c:bubble3D val="0"/>
          </c:dPt>
          <c:dPt>
            <c:idx val="8"/>
            <c:bubble3D val="0"/>
            <c:spPr>
              <a:solidFill>
                <a:srgbClr val="FFC000"/>
              </a:solidFill>
            </c:spPr>
          </c:dPt>
          <c:dPt>
            <c:idx val="9"/>
            <c:bubble3D val="0"/>
          </c:dPt>
          <c:dLbls>
            <c:dLbl>
              <c:idx val="0"/>
              <c:layout>
                <c:manualLayout>
                  <c:x val="-0.11250309064627786"/>
                  <c:y val="8.2952645829857438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52; 39</a:t>
                    </a:r>
                    <a:r>
                      <a:rPr lang="en-US" sz="1600" dirty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80234128342653E-2"/>
                  <c:y val="-2.78764830495815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6.3872627334626605E-2"/>
                  <c:y val="-3.26173236829683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1.6841739891209295E-2"/>
                  <c:y val="0.1130312361464993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6</a:t>
                    </a:r>
                    <a:r>
                      <a:rPr lang="en-US" sz="1600" baseline="0" dirty="0" smtClean="0"/>
                      <a:t>; </a:t>
                    </a:r>
                    <a:endParaRPr lang="en-US" sz="1600" baseline="0" dirty="0" smtClean="0"/>
                  </a:p>
                  <a:p>
                    <a:r>
                      <a:rPr lang="en-US" sz="1600" baseline="0" dirty="0" smtClean="0"/>
                      <a:t>4%</a:t>
                    </a:r>
                    <a:endParaRPr lang="en-US" baseline="0" dirty="0" smtClean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2534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Plan1!$A$2:$A$11</c:f>
              <c:strCache>
                <c:ptCount val="10"/>
                <c:pt idx="0">
                  <c:v>Staphylococcus coag neg</c:v>
                </c:pt>
                <c:pt idx="1">
                  <c:v>Streptococcus spp</c:v>
                </c:pt>
                <c:pt idx="2">
                  <c:v>Staphylococcus aureus</c:v>
                </c:pt>
                <c:pt idx="3">
                  <c:v>Enterococcus spp</c:v>
                </c:pt>
                <c:pt idx="4">
                  <c:v>Klebsiella spp</c:v>
                </c:pt>
                <c:pt idx="5">
                  <c:v>Enterobacter spp</c:v>
                </c:pt>
                <c:pt idx="6">
                  <c:v>Eschechiria coli</c:v>
                </c:pt>
                <c:pt idx="7">
                  <c:v>Serratia marcescens</c:v>
                </c:pt>
                <c:pt idx="8">
                  <c:v>Candida spp</c:v>
                </c:pt>
                <c:pt idx="9">
                  <c:v>Outros</c:v>
                </c:pt>
              </c:strCache>
            </c:strRef>
          </c:cat>
          <c:val>
            <c:numRef>
              <c:f>Plan1!$B$2:$B$11</c:f>
              <c:numCache>
                <c:formatCode>General</c:formatCode>
                <c:ptCount val="10"/>
                <c:pt idx="0">
                  <c:v>52</c:v>
                </c:pt>
                <c:pt idx="1">
                  <c:v>1</c:v>
                </c:pt>
                <c:pt idx="2">
                  <c:v>1</c:v>
                </c:pt>
                <c:pt idx="3">
                  <c:v>4</c:v>
                </c:pt>
                <c:pt idx="4">
                  <c:v>25</c:v>
                </c:pt>
                <c:pt idx="5">
                  <c:v>12</c:v>
                </c:pt>
                <c:pt idx="6">
                  <c:v>5</c:v>
                </c:pt>
                <c:pt idx="7">
                  <c:v>10</c:v>
                </c:pt>
                <c:pt idx="8">
                  <c:v>22</c:v>
                </c:pt>
                <c:pt idx="9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45">
          <a:noFill/>
        </a:ln>
      </c:spPr>
    </c:plotArea>
    <c:legend>
      <c:legendPos val="r"/>
      <c:layout>
        <c:manualLayout>
          <c:xMode val="edge"/>
          <c:yMode val="edge"/>
          <c:x val="0.66427764464224581"/>
          <c:y val="0.10152121060722258"/>
          <c:w val="0.24997356308722279"/>
          <c:h val="0.8086319216369589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796"/>
      </a:pPr>
      <a:endParaRPr lang="pt-B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A0DF5F-EEAB-47DB-A842-424EFDBB4FE3}" type="datetimeFigureOut">
              <a:rPr lang="pt-BR" smtClean="0"/>
              <a:pPr/>
              <a:t>18/11/2014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A4CE8E-C95F-4C5E-AECD-AC6AA58AD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nsp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-27384"/>
            <a:ext cx="9736806" cy="68853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lanilha_do_Microsoft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lanilha_do_Microsoft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lanilha_do_Microsoft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1547664" y="1988840"/>
            <a:ext cx="6552728" cy="15841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INFECÇÃO DA CORRENTE SANGUINEA EM NEONATOS DE MUITO BAIXO PESO DE NASCIMENTO </a:t>
            </a:r>
          </a:p>
        </p:txBody>
      </p:sp>
      <p:sp>
        <p:nvSpPr>
          <p:cNvPr id="5" name="Subtítulo 2"/>
          <p:cNvSpPr txBox="1">
            <a:spLocks/>
          </p:cNvSpPr>
          <p:nvPr/>
        </p:nvSpPr>
        <p:spPr bwMode="auto">
          <a:xfrm>
            <a:off x="3851920" y="5561449"/>
            <a:ext cx="5040560" cy="152945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altLang="pt-B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Guilherme A. </a:t>
            </a:r>
            <a:r>
              <a:rPr kumimoji="0" lang="pt-BR" altLang="pt-B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Armond</a:t>
            </a:r>
            <a:r>
              <a:rPr kumimoji="0" lang="pt-BR" altLang="pt-B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Juliana F. S. Rios, Angélica Eugênio, Gisele B. de Moura, Juliana N. Manduca, Tatiana R. Freire, Wagner L. de Oliveira, </a:t>
            </a:r>
            <a:r>
              <a:rPr kumimoji="0" lang="pt-BR" altLang="pt-B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Gabrielle</a:t>
            </a:r>
            <a:r>
              <a:rPr kumimoji="0" lang="pt-BR" altLang="pt-B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E. Aquino, Flávia E. de Alcântara.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 bwMode="auto">
          <a:xfrm>
            <a:off x="304826" y="1196752"/>
            <a:ext cx="8731670" cy="583264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 ICSLC é uma causa importante de </a:t>
            </a:r>
            <a:r>
              <a:rPr kumimoji="0" lang="pt-BR" altLang="pt-B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morbi-mortalidade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em neonatos de muito baixo peso ao nascimento.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pt-BR" altLang="pt-B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 </a:t>
            </a:r>
            <a:r>
              <a:rPr kumimoji="0" lang="pt-BR" altLang="pt-BR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Staphylococcus</a:t>
            </a:r>
            <a:r>
              <a:rPr kumimoji="0" lang="pt-BR" altLang="pt-BR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BR" altLang="pt-B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coagulase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negativo (39%)</a:t>
            </a:r>
            <a:r>
              <a:rPr kumimoji="0" lang="pt-BR" altLang="pt-BR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foi o principal agente de ICSLC seguido de </a:t>
            </a:r>
            <a:r>
              <a:rPr kumimoji="0" lang="pt-BR" altLang="pt-BR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Klebsiella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BR" altLang="pt-B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spp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(18%) e </a:t>
            </a:r>
            <a:r>
              <a:rPr kumimoji="0" lang="pt-BR" altLang="pt-BR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Candida</a:t>
            </a:r>
            <a:r>
              <a:rPr kumimoji="0" lang="pt-BR" altLang="pt-BR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BR" altLang="pt-B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spp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(16%).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pt-BR" altLang="pt-B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 vigilância e o conhecimento dos tipos de agentes das ICSLC e dos fatores de risco a que esses neonatos são expostos são fundamentais para propor medidas de prevenção e melhorar a assistência prestada a essa população.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763688" y="72008"/>
            <a:ext cx="7886700" cy="54868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430675" y="404664"/>
            <a:ext cx="5040560" cy="648072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pt-BR" sz="3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DISCUSSÃO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2430675" y="404664"/>
            <a:ext cx="5040560" cy="6480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INTRODUÇÃO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 bwMode="auto">
          <a:xfrm>
            <a:off x="323529" y="1844824"/>
            <a:ext cx="8712967" cy="4351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As Infecções Relacionadas à Assistência à Saúde (IRAS) afetam 30% dos neonatos.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pt-BR" altLang="pt-B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 Infecção da corrente sanguínea (ICS) é a principal IRAS em unidade neonatal.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pt-BR" altLang="pt-B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Estima-se que, no Brasil, 60% da mortalidade infantil ocorra no período neonatal.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 txBox="1">
            <a:spLocks/>
          </p:cNvSpPr>
          <p:nvPr/>
        </p:nvSpPr>
        <p:spPr bwMode="auto">
          <a:xfrm>
            <a:off x="431032" y="1772816"/>
            <a:ext cx="8605464" cy="132700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Avaliar a ocorrência e etiologia da </a:t>
            </a:r>
            <a:r>
              <a:rPr kumimoji="0" lang="pt-BR" altLang="pt-BR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Infecção da Corrente Sanguínea Laboratorialmente Confirmada 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(ICSLC) em neonatos com peso de nascimento (PN) menor que 1.000g admitidos na Unidade de Terapia Intensiva neonatal (UTIN) do Hospital Sofia Feldman, 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Belo</a:t>
            </a:r>
            <a:r>
              <a:rPr kumimoji="0" lang="pt-BR" alt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Horizonte / 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MG.</a:t>
            </a: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2430675" y="404664"/>
            <a:ext cx="5040560" cy="648072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pt-BR" sz="3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OBJETIVO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257300" y="548680"/>
            <a:ext cx="7886700" cy="53347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 bwMode="auto">
          <a:xfrm>
            <a:off x="251520" y="1628800"/>
            <a:ext cx="9073008" cy="308188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Estudo transversal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Avaliação dos dados do Sistema de Vigilância Epidemiológica (SACIH®) e das fichas de busca ativa do Serviço de Controle de Infecção.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Pacientes internados entre o período de 1º de janeiro de 2012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      31 de dezembro de 2013.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O projeto foi submetido e aprovado pelo Comitê de Ética em Pesquisa da Instituição </a:t>
            </a: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(CAAE 23059313.3.0000.5132, parecer 34/2013).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pt-BR" altLang="pt-B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430675" y="404664"/>
            <a:ext cx="5040560" cy="648072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pt-BR" sz="3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MÉTODOS</a:t>
            </a:r>
          </a:p>
        </p:txBody>
      </p:sp>
    </p:spTree>
    <p:extLst>
      <p:ext uri="{BB962C8B-B14F-4D97-AF65-F5344CB8AC3E}">
        <p14:creationId xmlns:p14="http://schemas.microsoft.com/office/powerpoint/2010/main" val="239715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691680" y="116633"/>
            <a:ext cx="7886700" cy="6480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 bwMode="auto">
          <a:xfrm>
            <a:off x="556641" y="1268760"/>
            <a:ext cx="8839895" cy="100731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alt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= 194 </a:t>
            </a:r>
            <a:r>
              <a:rPr kumimoji="0" lang="pt-BR" alt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neonatos </a:t>
            </a:r>
            <a:endParaRPr kumimoji="0" lang="pt-BR" alt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56 </a:t>
            </a: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 PN menor que 750g</a:t>
            </a:r>
          </a:p>
          <a:p>
            <a:pPr algn="ctr">
              <a:spcBef>
                <a:spcPct val="20000"/>
              </a:spcBef>
              <a:defRPr/>
            </a:pPr>
            <a:r>
              <a:rPr kumimoji="0" lang="pt-BR" alt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138 com PN entre 750 e 999g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alt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alt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alt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2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691042"/>
              </p:ext>
            </p:extLst>
          </p:nvPr>
        </p:nvGraphicFramePr>
        <p:xfrm>
          <a:off x="2483768" y="2780928"/>
          <a:ext cx="4949637" cy="381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r:id="rId3" imgW="4608975" imgH="3542083" progId="Excel.Chart.8">
                  <p:embed/>
                </p:oleObj>
              </mc:Choice>
              <mc:Fallback>
                <p:oleObj r:id="rId3" imgW="4608975" imgH="3542083" progId="Excel.Chart.8">
                  <p:embed/>
                  <p:pic>
                    <p:nvPicPr>
                      <p:cNvPr id="0" name="Gráfico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780928"/>
                        <a:ext cx="4949637" cy="38164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>
          <a:xfrm>
            <a:off x="2430675" y="404664"/>
            <a:ext cx="5040560" cy="648072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pt-BR" sz="3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8659273"/>
              </p:ext>
            </p:extLst>
          </p:nvPr>
        </p:nvGraphicFramePr>
        <p:xfrm>
          <a:off x="2195736" y="2761522"/>
          <a:ext cx="5544616" cy="3763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Gráfico" r:id="rId3" imgW="3993226" imgH="2798307" progId="Excel.Chart.8">
                  <p:embed/>
                </p:oleObj>
              </mc:Choice>
              <mc:Fallback>
                <p:oleObj name="Gráfico" r:id="rId3" imgW="3993226" imgH="2798307" progId="Excel.Chart.8">
                  <p:embed/>
                  <p:pic>
                    <p:nvPicPr>
                      <p:cNvPr id="0" name="Gráfico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2761522"/>
                        <a:ext cx="5544616" cy="376382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971600" y="1437869"/>
            <a:ext cx="756084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pt-BR" sz="2400" dirty="0">
                <a:latin typeface="+mn-lt"/>
              </a:rPr>
              <a:t>Quanto ao tipo de parto, foram 70 partos vaginais (36%); 116 partos operatórios </a:t>
            </a:r>
            <a:r>
              <a:rPr lang="pt-BR" sz="2400" dirty="0" smtClean="0"/>
              <a:t>(60%</a:t>
            </a:r>
            <a:r>
              <a:rPr lang="pt-BR" sz="2400" dirty="0" smtClean="0">
                <a:latin typeface="+mn-lt"/>
              </a:rPr>
              <a:t>).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pt-BR" sz="2400" dirty="0" smtClean="0">
                <a:latin typeface="+mn-lt"/>
              </a:rPr>
              <a:t>8 </a:t>
            </a:r>
            <a:r>
              <a:rPr lang="pt-BR" sz="2400" dirty="0">
                <a:latin typeface="+mn-lt"/>
              </a:rPr>
              <a:t>fichas não apresentavam nenhuma informação quanto ao tipo de parto (4%). 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430675" y="404664"/>
            <a:ext cx="5040560" cy="648072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pt-BR" sz="3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896869"/>
              </p:ext>
            </p:extLst>
          </p:nvPr>
        </p:nvGraphicFramePr>
        <p:xfrm>
          <a:off x="1043608" y="1916832"/>
          <a:ext cx="7272365" cy="2519498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975343"/>
                <a:gridCol w="1513525"/>
                <a:gridCol w="2783497"/>
              </a:tblGrid>
              <a:tr h="613183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VARIÁVEL</a:t>
                      </a:r>
                      <a:endParaRPr lang="pt-BR" sz="1800" dirty="0"/>
                    </a:p>
                  </a:txBody>
                  <a:tcPr marL="68581" marR="68581" marT="34295" marB="3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MÉDIA</a:t>
                      </a:r>
                      <a:endParaRPr lang="pt-BR" sz="1800" dirty="0"/>
                    </a:p>
                  </a:txBody>
                  <a:tcPr marL="68581" marR="68581" marT="34295" marB="342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DESVIO PADRÃO</a:t>
                      </a:r>
                      <a:endParaRPr lang="pt-BR" sz="1800" dirty="0"/>
                    </a:p>
                  </a:txBody>
                  <a:tcPr marL="68581" marR="68581" marT="34295" marB="34295"/>
                </a:tc>
              </a:tr>
              <a:tr h="589530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Peso</a:t>
                      </a:r>
                      <a:r>
                        <a:rPr lang="pt-BR" sz="1800" baseline="0" dirty="0" smtClean="0"/>
                        <a:t> de Nascimento (PN)</a:t>
                      </a:r>
                      <a:endParaRPr lang="pt-BR" sz="1800" b="1" dirty="0"/>
                    </a:p>
                  </a:txBody>
                  <a:tcPr marL="68581" marR="68581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810,9g</a:t>
                      </a:r>
                      <a:endParaRPr lang="pt-BR" sz="1800" b="1" dirty="0"/>
                    </a:p>
                  </a:txBody>
                  <a:tcPr marL="68581" marR="68581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127,5g</a:t>
                      </a:r>
                      <a:endParaRPr lang="pt-BR" sz="1800" b="1" dirty="0"/>
                    </a:p>
                  </a:txBody>
                  <a:tcPr marL="68581" marR="68581" marT="34295" marB="34295" anchor="ctr"/>
                </a:tc>
              </a:tr>
              <a:tr h="617095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Idade Gestacional de Nascimento (IG)</a:t>
                      </a:r>
                      <a:endParaRPr lang="pt-BR" sz="1800" b="1" dirty="0"/>
                    </a:p>
                  </a:txBody>
                  <a:tcPr marL="68581" marR="68581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27,9  semanas</a:t>
                      </a:r>
                      <a:endParaRPr lang="pt-BR" sz="1800" b="1" dirty="0"/>
                    </a:p>
                  </a:txBody>
                  <a:tcPr marL="68581" marR="68581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2,33 semanas</a:t>
                      </a:r>
                      <a:endParaRPr lang="pt-BR" sz="1800" b="1" dirty="0"/>
                    </a:p>
                  </a:txBody>
                  <a:tcPr marL="68581" marR="68581" marT="34295" marB="34295" anchor="ctr"/>
                </a:tc>
              </a:tr>
              <a:tr h="699555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Tempo de permanência na</a:t>
                      </a:r>
                      <a:r>
                        <a:rPr lang="pt-BR" sz="1800" baseline="0" dirty="0" smtClean="0"/>
                        <a:t> instituição</a:t>
                      </a:r>
                      <a:endParaRPr lang="pt-BR" sz="1800" b="1" dirty="0"/>
                    </a:p>
                  </a:txBody>
                  <a:tcPr marL="68581" marR="68581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53 dias</a:t>
                      </a:r>
                      <a:endParaRPr lang="pt-BR" sz="1800" b="1" dirty="0"/>
                    </a:p>
                  </a:txBody>
                  <a:tcPr marL="68581" marR="68581" marT="34295" marB="342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31,2 dias</a:t>
                      </a:r>
                      <a:endParaRPr lang="pt-BR" sz="1800" b="1" dirty="0"/>
                    </a:p>
                  </a:txBody>
                  <a:tcPr marL="68581" marR="68581" marT="34295" marB="34295" anchor="ctr"/>
                </a:tc>
              </a:tr>
            </a:tbl>
          </a:graphicData>
        </a:graphic>
      </p:graphicFrame>
      <p:sp>
        <p:nvSpPr>
          <p:cNvPr id="3" name="Título 1"/>
          <p:cNvSpPr txBox="1">
            <a:spLocks/>
          </p:cNvSpPr>
          <p:nvPr/>
        </p:nvSpPr>
        <p:spPr>
          <a:xfrm>
            <a:off x="2430675" y="404664"/>
            <a:ext cx="5040560" cy="648072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pt-BR" sz="3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518945" y="1052736"/>
            <a:ext cx="865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altLang="pt-BR" sz="2400" b="1" dirty="0" smtClean="0">
                <a:latin typeface="Calibri" pitchFamily="34" charset="0"/>
                <a:cs typeface="Calibri" pitchFamily="34" charset="0"/>
              </a:rPr>
              <a:t>ICSLC</a:t>
            </a:r>
            <a:endParaRPr lang="pt-BR" sz="2400" b="1" dirty="0"/>
          </a:p>
        </p:txBody>
      </p:sp>
      <p:graphicFrame>
        <p:nvGraphicFramePr>
          <p:cNvPr id="3074" name="Espaço Reservado para Conteúd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962309"/>
              </p:ext>
            </p:extLst>
          </p:nvPr>
        </p:nvGraphicFramePr>
        <p:xfrm>
          <a:off x="911424" y="1268760"/>
          <a:ext cx="8485112" cy="5357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r:id="rId3" imgW="8218120" imgH="5212532" progId="Excel.Chart.8">
                  <p:embed/>
                </p:oleObj>
              </mc:Choice>
              <mc:Fallback>
                <p:oleObj r:id="rId3" imgW="8218120" imgH="5212532" progId="Excel.Chart.8">
                  <p:embed/>
                  <p:pic>
                    <p:nvPicPr>
                      <p:cNvPr id="0" name="Espaço Reservado para Conteúdo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424" y="1268760"/>
                        <a:ext cx="8485112" cy="535736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ítulo 1"/>
          <p:cNvSpPr txBox="1">
            <a:spLocks/>
          </p:cNvSpPr>
          <p:nvPr/>
        </p:nvSpPr>
        <p:spPr>
          <a:xfrm>
            <a:off x="2430675" y="404664"/>
            <a:ext cx="5040560" cy="648072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pt-BR" sz="3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RESULTADOS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7236296" y="3212976"/>
            <a:ext cx="115212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194 RN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943394"/>
              </p:ext>
            </p:extLst>
          </p:nvPr>
        </p:nvGraphicFramePr>
        <p:xfrm>
          <a:off x="-828600" y="1286542"/>
          <a:ext cx="10515600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tângulo 2"/>
          <p:cNvSpPr/>
          <p:nvPr/>
        </p:nvSpPr>
        <p:spPr>
          <a:xfrm>
            <a:off x="4630864" y="1320822"/>
            <a:ext cx="45011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rgbClr val="000000"/>
                </a:solidFill>
                <a:latin typeface="+mn-lt"/>
              </a:rPr>
              <a:t>AGENTES ISOLADOS EM HEMOCULTURA 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430675" y="404664"/>
            <a:ext cx="5040560" cy="648072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pt-BR" sz="3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415</Words>
  <Application>Microsoft Office PowerPoint</Application>
  <PresentationFormat>Apresentação na tela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10</vt:i4>
      </vt:variant>
    </vt:vector>
  </HeadingPairs>
  <TitlesOfParts>
    <vt:vector size="13" baseType="lpstr">
      <vt:lpstr>Tema do Office</vt:lpstr>
      <vt:lpstr>Gráfico do Microsoft Excel</vt:lpstr>
      <vt:lpstr>Gráfico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comunicar</dc:creator>
  <cp:lastModifiedBy>User</cp:lastModifiedBy>
  <cp:revision>10</cp:revision>
  <dcterms:created xsi:type="dcterms:W3CDTF">2014-07-18T15:06:45Z</dcterms:created>
  <dcterms:modified xsi:type="dcterms:W3CDTF">2014-11-18T23:00:19Z</dcterms:modified>
</cp:coreProperties>
</file>